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Source Code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1DCC80-6DFD-4854-ADF2-5B8293C2AA0B}">
  <a:tblStyle styleId="{501DCC80-6DFD-4854-ADF2-5B8293C2AA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2" Type="http://schemas.openxmlformats.org/officeDocument/2006/relationships/font" Target="fonts/SourceCodePro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6e3f45f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6e3f45f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16e3f45f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16e3f45f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6e3f45f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6e3f45f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9a260bf07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9a260bf07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88f94036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88f9403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88f9403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88f9403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e66e6a0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e66e6a0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9a260bf07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9a260bf07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16e3f45f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16e3f45f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9043133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9043133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85fe5761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85fe5761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3f58dd7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e3f58dd7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16e3f45f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16e3f45f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3f58dd71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e3f58dd71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3f58dd7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3f58dd7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09a260bf0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09a260bf0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f99a3b7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f99a3b7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9a260bf0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9a260bf0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9a260bf07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9a260bf07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9a260b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9a260b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9a260bf0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9a260bf0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9043133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9043133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9a260bf07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9a260bf07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6e3f45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6e3f45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6e3f45f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6e3f45f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6e3f45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6e3f45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Relationship Id="rId7" Type="http://schemas.openxmlformats.org/officeDocument/2006/relationships/image" Target="../media/image20.png"/><Relationship Id="rId8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PLUG  IN  POOL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50" y="2473250"/>
            <a:ext cx="7688100" cy="20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Revue finale - 15 juin 2023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B45F06"/>
                </a:solidFill>
              </a:rPr>
              <a:t>Clément Trichet</a:t>
            </a:r>
            <a:r>
              <a:rPr lang="fr">
                <a:solidFill>
                  <a:srgbClr val="B45F06"/>
                </a:solidFill>
              </a:rPr>
              <a:t> BTS SNIR - Lycée Lasalle Avignon 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388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063" y="28325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74" y="191100"/>
            <a:ext cx="3714186" cy="495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1153625" y="3368850"/>
            <a:ext cx="2073600" cy="99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2"/>
          <p:cNvCxnSpPr>
            <a:endCxn id="188" idx="1"/>
          </p:cNvCxnSpPr>
          <p:nvPr/>
        </p:nvCxnSpPr>
        <p:spPr>
          <a:xfrm flipH="1" rot="10800000">
            <a:off x="3234388" y="2571750"/>
            <a:ext cx="1716000" cy="1299600"/>
          </a:xfrm>
          <a:prstGeom prst="bentConnector3">
            <a:avLst>
              <a:gd fmla="val 64752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2"/>
          <p:cNvSpPr/>
          <p:nvPr/>
        </p:nvSpPr>
        <p:spPr>
          <a:xfrm>
            <a:off x="1143088" y="2155300"/>
            <a:ext cx="2073600" cy="99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22"/>
          <p:cNvCxnSpPr>
            <a:stCxn id="193" idx="3"/>
            <a:endCxn id="195" idx="1"/>
          </p:cNvCxnSpPr>
          <p:nvPr/>
        </p:nvCxnSpPr>
        <p:spPr>
          <a:xfrm flipH="1" rot="10800000">
            <a:off x="3216688" y="2571700"/>
            <a:ext cx="1726500" cy="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/>
          <p:nvPr/>
        </p:nvSpPr>
        <p:spPr>
          <a:xfrm>
            <a:off x="6291800" y="4649850"/>
            <a:ext cx="1160700" cy="49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2"/>
          <p:cNvCxnSpPr>
            <a:stCxn id="196" idx="1"/>
            <a:endCxn id="190" idx="3"/>
          </p:cNvCxnSpPr>
          <p:nvPr/>
        </p:nvCxnSpPr>
        <p:spPr>
          <a:xfrm rot="10800000">
            <a:off x="3965300" y="2667300"/>
            <a:ext cx="2326500" cy="2229300"/>
          </a:xfrm>
          <a:prstGeom prst="bentConnector3">
            <a:avLst>
              <a:gd fmla="val 5000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5" name="Google Shape;19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32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AlertDialog :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33" y="1943383"/>
            <a:ext cx="4503500" cy="29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06" y="516650"/>
            <a:ext cx="3470143" cy="462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663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Configuration de manche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Choisir une 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Choisir un joueur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Editer un joueur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538850"/>
            <a:ext cx="7543800" cy="81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3485475" y="2222800"/>
            <a:ext cx="1018500" cy="2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434343"/>
                </a:solidFill>
              </a:rPr>
              <a:t>&lt;&lt;</a:t>
            </a:r>
            <a:r>
              <a:rPr lang="fr" sz="1100">
                <a:solidFill>
                  <a:schemeClr val="dk2"/>
                </a:solidFill>
              </a:rPr>
              <a:t>singleton</a:t>
            </a:r>
            <a:r>
              <a:rPr b="1" lang="fr" sz="900">
                <a:solidFill>
                  <a:srgbClr val="434343"/>
                </a:solidFill>
              </a:rPr>
              <a:t>&gt;&gt;</a:t>
            </a:r>
            <a:endParaRPr b="1" sz="900">
              <a:solidFill>
                <a:srgbClr val="434343"/>
              </a:solidFill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410075" y="3009900"/>
            <a:ext cx="1018500" cy="2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434343"/>
                </a:solidFill>
              </a:rPr>
              <a:t>&lt;&lt;</a:t>
            </a:r>
            <a:r>
              <a:rPr lang="fr" sz="1100">
                <a:solidFill>
                  <a:schemeClr val="dk2"/>
                </a:solidFill>
              </a:rPr>
              <a:t>multi</a:t>
            </a:r>
            <a:r>
              <a:rPr lang="fr" sz="1100">
                <a:solidFill>
                  <a:schemeClr val="dk2"/>
                </a:solidFill>
              </a:rPr>
              <a:t>ton</a:t>
            </a:r>
            <a:r>
              <a:rPr b="1" lang="fr" sz="900">
                <a:solidFill>
                  <a:srgbClr val="434343"/>
                </a:solidFill>
              </a:rPr>
              <a:t>&gt;&gt;</a:t>
            </a:r>
            <a:endParaRPr b="1" sz="900">
              <a:solidFill>
                <a:srgbClr val="434343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52736"/>
          <a:stretch/>
        </p:blipFill>
        <p:spPr>
          <a:xfrm>
            <a:off x="729450" y="1037250"/>
            <a:ext cx="7543800" cy="387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3150"/>
            <a:ext cx="1862150" cy="3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030" y="643650"/>
            <a:ext cx="2175139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866775" y="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>
                <a:latin typeface="Lato"/>
                <a:ea typeface="Lato"/>
                <a:cs typeface="Lato"/>
                <a:sym typeface="Lato"/>
              </a:rPr>
              <a:t>Configurer la </a:t>
            </a:r>
            <a:r>
              <a:rPr lang="fr" sz="1700" u="sng">
                <a:latin typeface="Lato"/>
                <a:ea typeface="Lato"/>
                <a:cs typeface="Lato"/>
                <a:sym typeface="Lato"/>
              </a:rPr>
              <a:t>Manche :</a:t>
            </a:r>
            <a:endParaRPr sz="17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Séquence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jeu</a:t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479850"/>
            <a:ext cx="8239126" cy="46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729450" y="0"/>
            <a:ext cx="407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u="sng">
                <a:latin typeface="Lato"/>
                <a:ea typeface="Lato"/>
                <a:cs typeface="Lato"/>
                <a:sym typeface="Lato"/>
              </a:rPr>
              <a:t>Jouer une Manche :</a:t>
            </a:r>
            <a:endParaRPr sz="17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25" y="490550"/>
            <a:ext cx="6863625" cy="465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450" y="205575"/>
            <a:ext cx="71253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039" y="267350"/>
            <a:ext cx="1555723" cy="2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800" y="223850"/>
            <a:ext cx="5619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8775" y="52400"/>
            <a:ext cx="1970134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2874" y="319100"/>
            <a:ext cx="2252131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732" y="1318650"/>
            <a:ext cx="4172537" cy="38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 SQLite</a:t>
            </a:r>
            <a:endParaRPr/>
          </a:p>
        </p:txBody>
      </p:sp>
      <p:sp>
        <p:nvSpPr>
          <p:cNvPr id="256" name="Google Shape;25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     Mobile - Pool                 Table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2127000"/>
            <a:ext cx="58102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25" y="1318650"/>
            <a:ext cx="5352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925" y="3667475"/>
            <a:ext cx="57721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     Mobile - Pool                 Ecran - Pool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225" y="1318650"/>
            <a:ext cx="535200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73" name="Google Shape;273;p30"/>
          <p:cNvGraphicFramePr/>
          <p:nvPr/>
        </p:nvGraphicFramePr>
        <p:xfrm>
          <a:off x="7294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{501DCC80-6DFD-4854-ADF2-5B8293C2AA0B}</a:tableStyleId>
              </a:tblPr>
              <a:tblGrid>
                <a:gridCol w="7472375"/>
              </a:tblGrid>
              <a:tr h="540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 de </a:t>
                      </a:r>
                      <a:r>
                        <a:rPr b="1" lang="fr" sz="2000" u="sng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</a:t>
                      </a: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oms des joueurs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${</a:t>
                      </a:r>
                      <a:r>
                        <a:rPr b="1" lang="fr" sz="1800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};{Table};{Poche};{Couleur}\n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 d’</a:t>
                      </a:r>
                      <a:r>
                        <a:rPr b="1" lang="fr" sz="2000" u="sng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</a:t>
                      </a: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mpoche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${</a:t>
                      </a:r>
                      <a:r>
                        <a:rPr b="1" lang="fr" sz="1800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};{Table};{Joueur1};{Joueur2}\n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 de </a:t>
                      </a:r>
                      <a:r>
                        <a:rPr b="1" lang="fr" sz="2000" u="sng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</a:t>
                      </a:r>
                      <a:r>
                        <a:rPr lang="fr" sz="1700" u="sng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hangement de joueur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${</a:t>
                      </a:r>
                      <a:r>
                        <a:rPr b="1" lang="fr" sz="1800">
                          <a:solidFill>
                            <a:srgbClr val="FF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8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};{Table};{Joueur}\n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Recette</a:t>
            </a:r>
            <a:endParaRPr/>
          </a:p>
        </p:txBody>
      </p:sp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80" name="Google Shape;280;p31"/>
          <p:cNvGraphicFramePr/>
          <p:nvPr/>
        </p:nvGraphicFramePr>
        <p:xfrm>
          <a:off x="729450" y="2096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{501DCC80-6DFD-4854-ADF2-5B8293C2AA0B}</a:tableStyleId>
              </a:tblPr>
              <a:tblGrid>
                <a:gridCol w="1890825"/>
                <a:gridCol w="382850"/>
                <a:gridCol w="1783850"/>
                <a:gridCol w="382850"/>
                <a:gridCol w="1695725"/>
                <a:gridCol w="382850"/>
              </a:tblGrid>
              <a:tr h="5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Configurer une manche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Lancer une manche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Mettre fin à la manche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Choisir/Editer un joueur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Suivre le déroulement de la manche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Enregistrer la manche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Choisir une table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Dialoguer avec le module EcranPool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Dialoguer avec le module table de billard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Changer automatiquement de joueur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1" name="Google Shape;281;p31"/>
          <p:cNvSpPr/>
          <p:nvPr/>
        </p:nvSpPr>
        <p:spPr>
          <a:xfrm>
            <a:off x="2620275" y="22195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4819125" y="33244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4819113" y="27463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4819113" y="22195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6865550" y="27463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865550" y="22195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2620275" y="383882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2620275" y="33244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2620275" y="27463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4776225" y="4013300"/>
            <a:ext cx="393600" cy="393600"/>
          </a:xfrm>
          <a:prstGeom prst="mathMin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Blackball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6532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2  joueurs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6  poches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6550" lvl="0" marL="914400" rtl="0" algn="l">
              <a:spcBef>
                <a:spcPts val="120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7  billes jaunes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7 billes rouges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1 bille noire</a:t>
            </a:r>
            <a:endParaRPr sz="1700"/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fr" sz="1700"/>
              <a:t>1 bille blanche</a:t>
            </a:r>
            <a:endParaRPr sz="17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50" y="314325"/>
            <a:ext cx="501015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6642325" y="3701500"/>
            <a:ext cx="891600" cy="891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092000" y="2895150"/>
            <a:ext cx="891600" cy="891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210950" y="1318650"/>
            <a:ext cx="891600" cy="891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Recette</a:t>
            </a:r>
            <a:endParaRPr/>
          </a:p>
        </p:txBody>
      </p:sp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97" name="Google Shape;297;p32"/>
          <p:cNvGraphicFramePr/>
          <p:nvPr/>
        </p:nvGraphicFramePr>
        <p:xfrm>
          <a:off x="3777450" y="20967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{501DCC80-6DFD-4854-ADF2-5B8293C2AA0B}</a:tableStyleId>
              </a:tblPr>
              <a:tblGrid>
                <a:gridCol w="1890825"/>
                <a:gridCol w="382850"/>
              </a:tblGrid>
              <a:tr h="5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Consulter l’historique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Effectuer une recherche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Afficher l’historique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4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Purger l’historique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p32"/>
          <p:cNvSpPr/>
          <p:nvPr/>
        </p:nvSpPr>
        <p:spPr>
          <a:xfrm>
            <a:off x="5668275" y="22195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5668275" y="383882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5668275" y="33244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5668275" y="2746375"/>
            <a:ext cx="371400" cy="374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 possibles</a:t>
            </a:r>
            <a:endParaRPr/>
          </a:p>
        </p:txBody>
      </p:sp>
      <p:sp>
        <p:nvSpPr>
          <p:cNvPr id="307" name="Google Shape;30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Modification du style des listes déroulantes			1.2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Liste déroulante scrollable (Historique)			1.2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Ajout d’un mode temps décisif					1.2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Recherche des périphériques disponibles			1.3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Modification des protocoles					2.0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Enregistrement des fautes dans la base de données 	2.0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Modification des constantes du score ELO			2.0</a:t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Bluetooth 4.2</a:t>
            </a:r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2,4 GHz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2,1 Mbit/s</a:t>
            </a:r>
            <a:endParaRPr/>
          </a:p>
        </p:txBody>
      </p:sp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773" y="279400"/>
            <a:ext cx="953524" cy="14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975" y="824700"/>
            <a:ext cx="4613301" cy="39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Score ELO</a:t>
            </a:r>
            <a:endParaRPr/>
          </a:p>
        </p:txBody>
      </p:sp>
      <p:sp>
        <p:nvSpPr>
          <p:cNvPr id="323" name="Google Shape;323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</a:t>
            </a:r>
            <a:endParaRPr/>
          </a:p>
        </p:txBody>
      </p:sp>
      <p:graphicFrame>
        <p:nvGraphicFramePr>
          <p:cNvPr id="330" name="Google Shape;330;p36"/>
          <p:cNvGraphicFramePr/>
          <p:nvPr/>
        </p:nvGraphicFramePr>
        <p:xfrm>
          <a:off x="952500" y="218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{501DCC80-6DFD-4854-ADF2-5B8293C2AA0B}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Désignation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Caractéristiques techniques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 de billard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Modèle BT 500 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Microcontrôleur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ESP32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Nano - ordinateur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Raspberry Pi modèle 3B ou 4B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Ecran TV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Entrée HDMI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Tablette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Tablette Samsung Nexus 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337" name="Google Shape;33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S</a:t>
            </a:r>
            <a:r>
              <a:rPr b="1" lang="fr" sz="1400"/>
              <a:t>uivi de partie pour le</a:t>
            </a:r>
            <a:r>
              <a:rPr lang="fr" sz="1400"/>
              <a:t> </a:t>
            </a:r>
            <a:r>
              <a:rPr b="1" lang="fr" sz="1400"/>
              <a:t>Blackball</a:t>
            </a:r>
            <a:r>
              <a:rPr lang="fr" sz="1400"/>
              <a:t> composé de 3 modules : </a:t>
            </a:r>
            <a:endParaRPr sz="1400"/>
          </a:p>
          <a:p>
            <a:pPr indent="-317500" lvl="0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fr" sz="1400"/>
              <a:t>DétectionPool (ESP 32)				EC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b="1" lang="fr" sz="1400"/>
              <a:t>MobilePool (tablette tactile)			Clément TRICHET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-317500" lvl="0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fr" sz="1400"/>
              <a:t>EcranPool (TV connectée)			Benjamin GAUME</a:t>
            </a:r>
            <a:endParaRPr sz="1400"/>
          </a:p>
        </p:txBody>
      </p:sp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Connectée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FRADIN Guillaume (EC)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Lancer une séquence de jeu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Identifier la poche lors d’une empoche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Identifier la couleur de la bille empochée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Dialoguer avec le terminal mobile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Afficher l’état de la manche, configurée, en cours (LED)</a:t>
            </a:r>
            <a:endParaRPr/>
          </a:p>
        </p:txBody>
      </p:sp>
      <p:sp>
        <p:nvSpPr>
          <p:cNvPr id="345" name="Google Shape;34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TV connectée</a:t>
            </a:r>
            <a:endParaRPr/>
          </a:p>
        </p:txBody>
      </p:sp>
      <p:sp>
        <p:nvSpPr>
          <p:cNvPr id="351" name="Google Shape;351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GAUME Benjamin (IR2)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Afficher un écran d’accueil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l’empochage d’une bille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 la manche la manche en cours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les données de la rencontre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Dialoguer avec le terminal mobile</a:t>
            </a:r>
            <a:endParaRPr/>
          </a:p>
        </p:txBody>
      </p:sp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800" y="941475"/>
            <a:ext cx="4877200" cy="37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49100"/>
            <a:ext cx="3721800" cy="22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connectée (DétectionPool) EC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Détecter une empoche, la couleur de la bille et la poche concernée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/>
              <a:t>Application Android (</a:t>
            </a:r>
            <a:r>
              <a:rPr b="1" lang="fr"/>
              <a:t>MobilePool</a:t>
            </a:r>
            <a:r>
              <a:rPr b="1" lang="fr"/>
              <a:t>)</a:t>
            </a:r>
            <a:endParaRPr b="1"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fr"/>
              <a:t>Suivre le déroulement d’une manche</a:t>
            </a:r>
            <a:endParaRPr b="1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fr"/>
              <a:t>Enregistrer les données de jeu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TV connectée (EcranPool)</a:t>
            </a:r>
            <a:endParaRPr/>
          </a:p>
          <a:p>
            <a:pPr indent="-29876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"/>
              <a:t>Afficher le déroulement de la manche</a:t>
            </a:r>
            <a:endParaRPr/>
          </a:p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300575" y="1571175"/>
            <a:ext cx="934200" cy="94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5223125" y="1571175"/>
            <a:ext cx="934200" cy="94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 rot="10799060">
            <a:off x="5173511" y="1606470"/>
            <a:ext cx="1097400" cy="792900"/>
          </a:xfrm>
          <a:prstGeom prst="leftUpArrow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 flipH="1" rot="10800000">
            <a:off x="7261575" y="1655975"/>
            <a:ext cx="969600" cy="856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4508300" y="1318650"/>
            <a:ext cx="17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Protocole MobilePool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339425" y="1318650"/>
            <a:ext cx="171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ProtocoleEcranPool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27028" r="25685" t="0"/>
          <a:stretch/>
        </p:blipFill>
        <p:spPr>
          <a:xfrm>
            <a:off x="5258800" y="1968513"/>
            <a:ext cx="218875" cy="2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4">
            <a:alphaModFix/>
          </a:blip>
          <a:srcRect b="0" l="27028" r="25685" t="0"/>
          <a:stretch/>
        </p:blipFill>
        <p:spPr>
          <a:xfrm>
            <a:off x="7913763" y="2004150"/>
            <a:ext cx="218875" cy="2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64850" y="1926475"/>
            <a:ext cx="7688700" cy="22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Gestion de projet</a:t>
            </a:r>
            <a:endParaRPr sz="1600"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24" y="2387750"/>
            <a:ext cx="1902100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925" y="4036450"/>
            <a:ext cx="1992699" cy="11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650" y="2714588"/>
            <a:ext cx="2299702" cy="129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3616550" y="1926475"/>
            <a:ext cx="30441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Programmation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		  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8575" y="2242925"/>
            <a:ext cx="2372400" cy="1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6099900" y="1926475"/>
            <a:ext cx="30441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Modélisation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500" y="2428972"/>
            <a:ext cx="1842800" cy="1178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2213" y="3665413"/>
            <a:ext cx="588675" cy="5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590900" y="3706450"/>
            <a:ext cx="95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Lato"/>
                <a:ea typeface="Lato"/>
                <a:cs typeface="Lato"/>
                <a:sym typeface="Lato"/>
              </a:rPr>
              <a:t>Git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Ticket de développement</a:t>
            </a:r>
            <a:endParaRPr/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6650"/>
            <a:ext cx="5374753" cy="35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628" y="1524050"/>
            <a:ext cx="3312048" cy="279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948" y="2989400"/>
            <a:ext cx="5374750" cy="187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1380925" y="1633300"/>
            <a:ext cx="5374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while(true)</a:t>
            </a:r>
            <a:endParaRPr b="1" sz="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$git checkout -b “Nom-de-la-branche”</a:t>
            </a:r>
            <a:endParaRPr b="1"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…………..</a:t>
            </a:r>
            <a:endParaRPr b="1"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$git add -A</a:t>
            </a:r>
            <a:endParaRPr b="1"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…………..</a:t>
            </a:r>
            <a:endParaRPr b="1"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$git push</a:t>
            </a:r>
            <a:endParaRPr b="1"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738" y="3633350"/>
            <a:ext cx="6725174" cy="12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450" y="1396650"/>
            <a:ext cx="6677750" cy="21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421" y="0"/>
            <a:ext cx="57945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25" y="3906750"/>
            <a:ext cx="2165675" cy="21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Cas d’utilisations</a:t>
            </a:r>
            <a:endParaRPr/>
          </a:p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001"/>
            <a:ext cx="9144002" cy="462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380750" y="249225"/>
            <a:ext cx="3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Lato"/>
                <a:ea typeface="Lato"/>
                <a:cs typeface="Lato"/>
                <a:sym typeface="Lato"/>
              </a:rPr>
              <a:t>Diagramme de classes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Constantes</a:t>
            </a:r>
            <a:endParaRPr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5456425" y="1938325"/>
            <a:ext cx="740700" cy="47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650" y="604275"/>
            <a:ext cx="5483125" cy="44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251" y="332300"/>
            <a:ext cx="9328100" cy="59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616100" y="3731275"/>
            <a:ext cx="1260000" cy="141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2478375" y="3606675"/>
            <a:ext cx="1612800" cy="175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3198450" y="4257500"/>
            <a:ext cx="3924900" cy="175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318450" y="366900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latin typeface="Lato"/>
                <a:ea typeface="Lato"/>
                <a:cs typeface="Lato"/>
                <a:sym typeface="Lato"/>
              </a:rPr>
              <a:t>Activity</a:t>
            </a:r>
            <a:r>
              <a:rPr b="1" lang="fr" u="sng">
                <a:latin typeface="Lato"/>
                <a:ea typeface="Lato"/>
                <a:cs typeface="Lato"/>
                <a:sym typeface="Lato"/>
              </a:rPr>
              <a:t> :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